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3"/>
  </p:notesMasterIdLst>
  <p:sldIdLst>
    <p:sldId id="298" r:id="rId5"/>
    <p:sldId id="301" r:id="rId6"/>
    <p:sldId id="302" r:id="rId7"/>
    <p:sldId id="303" r:id="rId8"/>
    <p:sldId id="304" r:id="rId9"/>
    <p:sldId id="305" r:id="rId10"/>
    <p:sldId id="306" r:id="rId11"/>
    <p:sldId id="30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9693" autoAdjust="0"/>
  </p:normalViewPr>
  <p:slideViewPr>
    <p:cSldViewPr snapToGrid="0">
      <p:cViewPr varScale="1">
        <p:scale>
          <a:sx n="66" d="100"/>
          <a:sy n="66" d="100"/>
        </p:scale>
        <p:origin x="9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B989B-0129-4A8D-A544-CA51B305501D}" type="datetimeFigureOut">
              <a:rPr lang="en-ID" smtClean="0"/>
              <a:t>27/06/2022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BC3219-82C9-48CF-9123-E073AFBE468C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348829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D" dirty="0" err="1"/>
              <a:t>Pandemi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tdk</a:t>
            </a:r>
            <a:r>
              <a:rPr lang="en-ID" dirty="0"/>
              <a:t> </a:t>
            </a:r>
            <a:r>
              <a:rPr lang="en-ID" dirty="0" err="1"/>
              <a:t>lngsung</a:t>
            </a:r>
            <a:r>
              <a:rPr lang="en-ID" dirty="0"/>
              <a:t> </a:t>
            </a:r>
            <a:r>
              <a:rPr lang="en-ID" dirty="0" err="1"/>
              <a:t>memaksa</a:t>
            </a:r>
            <a:r>
              <a:rPr lang="en-ID" dirty="0"/>
              <a:t> </a:t>
            </a:r>
            <a:r>
              <a:rPr lang="en-ID" dirty="0" err="1"/>
              <a:t>mengubah</a:t>
            </a:r>
            <a:r>
              <a:rPr lang="en-ID" dirty="0"/>
              <a:t> </a:t>
            </a:r>
            <a:r>
              <a:rPr lang="en-ID" dirty="0" err="1"/>
              <a:t>metode</a:t>
            </a:r>
            <a:r>
              <a:rPr lang="en-ID" dirty="0"/>
              <a:t> </a:t>
            </a:r>
            <a:r>
              <a:rPr lang="en-ID" dirty="0" err="1"/>
              <a:t>pembelajaran</a:t>
            </a:r>
            <a:r>
              <a:rPr lang="en-ID" dirty="0"/>
              <a:t> </a:t>
            </a:r>
            <a:r>
              <a:rPr lang="en-ID" dirty="0" err="1"/>
              <a:t>dari</a:t>
            </a:r>
            <a:r>
              <a:rPr lang="en-ID" dirty="0"/>
              <a:t> luring </a:t>
            </a:r>
            <a:r>
              <a:rPr lang="en-ID" dirty="0" err="1"/>
              <a:t>menjadi</a:t>
            </a:r>
            <a:r>
              <a:rPr lang="en-ID" dirty="0"/>
              <a:t> daring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BC3219-82C9-48CF-9123-E073AFBE468C}" type="slidenum">
              <a:rPr lang="en-ID" smtClean="0"/>
              <a:t>2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64341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BC3219-82C9-48CF-9123-E073AFBE468C}" type="slidenum">
              <a:rPr lang="en-ID" smtClean="0"/>
              <a:t>4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976210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BC3219-82C9-48CF-9123-E073AFBE468C}" type="slidenum">
              <a:rPr lang="en-ID" smtClean="0"/>
              <a:t>5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532448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437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4659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83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359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925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543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93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1184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1613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6/27/2022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03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qwords.com/blog/e-learning-adalah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2FDF0794-1B86-42B2-B8C7-F60123E638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pic>
        <p:nvPicPr>
          <p:cNvPr id="4" name="Picture 3" descr="A close up of a piece of paper with a pencil laying on top">
            <a:extLst>
              <a:ext uri="{FF2B5EF4-FFF2-40B4-BE49-F238E27FC236}">
                <a16:creationId xmlns:a16="http://schemas.microsoft.com/office/drawing/2014/main" id="{65810330-F0B5-43C9-BC34-094FFB5C05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975"/>
            <a:ext cx="12191980" cy="68580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C5373426-E26E-431D-959C-5DB96C0B62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2607" y="1238442"/>
            <a:ext cx="3635926" cy="435575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23416" y="1475234"/>
            <a:ext cx="3214307" cy="2901694"/>
          </a:xfrm>
        </p:spPr>
        <p:txBody>
          <a:bodyPr anchor="b"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Platform </a:t>
            </a:r>
            <a:r>
              <a:rPr lang="en-US" sz="4400" dirty="0" err="1">
                <a:solidFill>
                  <a:schemeClr val="tx1"/>
                </a:solidFill>
              </a:rPr>
              <a:t>Belajar</a:t>
            </a:r>
            <a:endParaRPr lang="en-US" sz="4400" dirty="0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27750" y="4608576"/>
            <a:ext cx="3205640" cy="774186"/>
          </a:xfrm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600" dirty="0" err="1"/>
              <a:t>Kurikulum</a:t>
            </a:r>
            <a:r>
              <a:rPr lang="en-US" sz="1600" dirty="0"/>
              <a:t> </a:t>
            </a:r>
            <a:r>
              <a:rPr lang="en-US" sz="1600" dirty="0" err="1"/>
              <a:t>merdeka</a:t>
            </a:r>
            <a:endParaRPr lang="en-US" sz="1600" dirty="0"/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6D07482-83A3-4451-943C-B469610829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76090" y="4508519"/>
            <a:ext cx="310896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>
            <a:extLst>
              <a:ext uri="{FF2B5EF4-FFF2-40B4-BE49-F238E27FC236}">
                <a16:creationId xmlns:a16="http://schemas.microsoft.com/office/drawing/2014/main" id="{EDC90921-9082-491B-940E-827D679F34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rgbClr val="26262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31439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9E92EE-716F-A689-A458-E041727B5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8677" y="1957589"/>
            <a:ext cx="5950038" cy="350305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D" sz="2000" b="0" i="0" u="none" strike="noStrike" dirty="0">
                <a:solidFill>
                  <a:srgbClr val="FF9800"/>
                </a:solidFill>
                <a:effectLst/>
                <a:latin typeface="Merriweather" panose="020B0604020202020204" pitchFamily="2" charset="0"/>
                <a:hlinkClick r:id="rId3"/>
              </a:rPr>
              <a:t>E-learning </a:t>
            </a:r>
            <a:r>
              <a:rPr lang="en-ID" sz="2000" b="0" i="0" u="none" strike="noStrike" dirty="0" err="1">
                <a:solidFill>
                  <a:srgbClr val="FF9800"/>
                </a:solidFill>
                <a:effectLst/>
                <a:latin typeface="Merriweather" panose="020B0604020202020204" pitchFamily="2" charset="0"/>
                <a:hlinkClick r:id="rId3"/>
              </a:rPr>
              <a:t>adalah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 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metode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pembelajaran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digital yang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memanfaatkan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jaringan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internet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serta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web server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sebagai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infrastruktur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utama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Sehingga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proses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belajar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mengajar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bisa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dilakukan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kapanpun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dan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dimanapun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asalkan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ada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koneksi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serta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akses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menuju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Merriweather" panose="020B0604020202020204" pitchFamily="2" charset="0"/>
              </a:rPr>
              <a:t> website e-learning.</a:t>
            </a:r>
            <a:endParaRPr lang="en-ID" sz="2000" dirty="0"/>
          </a:p>
        </p:txBody>
      </p:sp>
      <p:pic>
        <p:nvPicPr>
          <p:cNvPr id="1026" name="Picture 2" descr="Rekomendasi Aplikasi Belajar Online (E-Learning) Gratis untuk Siswa ">
            <a:extLst>
              <a:ext uri="{FF2B5EF4-FFF2-40B4-BE49-F238E27FC236}">
                <a16:creationId xmlns:a16="http://schemas.microsoft.com/office/drawing/2014/main" id="{46E1BEA7-00D6-1DB9-3B9E-2163FA06C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5988676" cy="64136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677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9339F3-5F11-8C47-AB57-57D15A713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525AA-403B-1454-AB41-F2D27D3A59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4441369"/>
            <a:ext cx="10058400" cy="1567543"/>
          </a:xfrm>
        </p:spPr>
        <p:txBody>
          <a:bodyPr>
            <a:normAutofit/>
          </a:bodyPr>
          <a:lstStyle/>
          <a:p>
            <a:pPr algn="just"/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LMS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adalah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adalah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istilah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global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untuk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sistem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komputer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yang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dikembangkan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secara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khusus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untuk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mengelola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kursus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online,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mendistribusikan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materi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pelajaran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dan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memungkinkan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kolaborasi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antara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siswa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Roboto" panose="02000000000000000000" pitchFamily="2" charset="0"/>
              </a:rPr>
              <a:t> dan guru. </a:t>
            </a:r>
            <a:endParaRPr lang="en-ID" sz="2000" dirty="0">
              <a:solidFill>
                <a:schemeClr val="tx1"/>
              </a:solidFill>
            </a:endParaRPr>
          </a:p>
        </p:txBody>
      </p:sp>
      <p:pic>
        <p:nvPicPr>
          <p:cNvPr id="2050" name="Picture 2" descr="Learning Management System Masa Depan Dunia Pendidikan">
            <a:extLst>
              <a:ext uri="{FF2B5EF4-FFF2-40B4-BE49-F238E27FC236}">
                <a16:creationId xmlns:a16="http://schemas.microsoft.com/office/drawing/2014/main" id="{27252D3E-5022-CC9F-31A5-0C429DC829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763"/>
            <a:ext cx="12192000" cy="295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07167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AC0C7-7D24-F576-EA76-F2E842906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11904-4569-72EC-DFEC-F34FCFB0F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5602514"/>
            <a:ext cx="10058400" cy="724692"/>
          </a:xfrm>
        </p:spPr>
        <p:txBody>
          <a:bodyPr>
            <a:normAutofit/>
          </a:bodyPr>
          <a:lstStyle/>
          <a:p>
            <a:pPr algn="ctr"/>
            <a:r>
              <a:rPr lang="en-ID" sz="4000" b="1" dirty="0"/>
              <a:t>P E R B E D A </a:t>
            </a:r>
            <a:r>
              <a:rPr lang="en-ID" sz="4000" b="1" dirty="0" err="1"/>
              <a:t>A</a:t>
            </a:r>
            <a:r>
              <a:rPr lang="en-ID" sz="4000" b="1" dirty="0"/>
              <a:t> N</a:t>
            </a:r>
          </a:p>
        </p:txBody>
      </p:sp>
      <p:pic>
        <p:nvPicPr>
          <p:cNvPr id="3074" name="Picture 2" descr="eLearning Platform vs LMS - What's the Difference?">
            <a:extLst>
              <a:ext uri="{FF2B5EF4-FFF2-40B4-BE49-F238E27FC236}">
                <a16:creationId xmlns:a16="http://schemas.microsoft.com/office/drawing/2014/main" id="{59EF3406-0669-3245-2FFB-EDAD5F4B6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602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7662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AC0C7-7D24-F576-EA76-F2E842906C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/>
              <a:t>DIKLAT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711904-4569-72EC-DFEC-F34FCFB0F3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8249" y="4905826"/>
            <a:ext cx="10058400" cy="1161143"/>
          </a:xfrm>
        </p:spPr>
        <p:txBody>
          <a:bodyPr>
            <a:normAutofit/>
          </a:bodyPr>
          <a:lstStyle/>
          <a:p>
            <a:pPr algn="just"/>
            <a:r>
              <a:rPr lang="en-ID" sz="2400" dirty="0"/>
              <a:t>Moodle </a:t>
            </a:r>
            <a:r>
              <a:rPr lang="en-ID" sz="2400" dirty="0" err="1"/>
              <a:t>bersifat</a:t>
            </a:r>
            <a:r>
              <a:rPr lang="en-ID" sz="2400" dirty="0"/>
              <a:t> open source </a:t>
            </a:r>
            <a:r>
              <a:rPr lang="en-ID" sz="2400" dirty="0" err="1"/>
              <a:t>artinya</a:t>
            </a:r>
            <a:r>
              <a:rPr lang="en-ID" sz="2400" dirty="0"/>
              <a:t> </a:t>
            </a:r>
            <a:r>
              <a:rPr lang="en-ID" sz="2400" dirty="0" err="1"/>
              <a:t>meskipun</a:t>
            </a:r>
            <a:r>
              <a:rPr lang="en-ID" sz="2400" dirty="0"/>
              <a:t> </a:t>
            </a:r>
            <a:r>
              <a:rPr lang="en-ID" sz="2400" dirty="0" err="1"/>
              <a:t>moodle</a:t>
            </a:r>
            <a:r>
              <a:rPr lang="en-ID" sz="2400" dirty="0"/>
              <a:t> </a:t>
            </a:r>
            <a:r>
              <a:rPr lang="en-ID" sz="2400" dirty="0" err="1"/>
              <a:t>telah</a:t>
            </a:r>
            <a:r>
              <a:rPr lang="en-ID" sz="2400" dirty="0"/>
              <a:t> </a:t>
            </a:r>
            <a:r>
              <a:rPr lang="en-ID" sz="2400" dirty="0" err="1"/>
              <a:t>memiliki</a:t>
            </a:r>
            <a:r>
              <a:rPr lang="en-ID" sz="2400" dirty="0"/>
              <a:t> </a:t>
            </a:r>
            <a:r>
              <a:rPr lang="en-ID" sz="2400" dirty="0" err="1"/>
              <a:t>hak</a:t>
            </a:r>
            <a:r>
              <a:rPr lang="en-ID" sz="2400" dirty="0"/>
              <a:t> </a:t>
            </a:r>
            <a:r>
              <a:rPr lang="en-ID" sz="2400" dirty="0" err="1"/>
              <a:t>cipta</a:t>
            </a:r>
            <a:r>
              <a:rPr lang="en-ID" sz="2400" dirty="0"/>
              <a:t> </a:t>
            </a:r>
            <a:r>
              <a:rPr lang="en-ID" sz="2400" dirty="0" err="1"/>
              <a:t>tetapi</a:t>
            </a:r>
            <a:r>
              <a:rPr lang="en-ID" sz="2400" dirty="0"/>
              <a:t> </a:t>
            </a:r>
            <a:r>
              <a:rPr lang="en-ID" sz="2400" dirty="0" err="1"/>
              <a:t>kita</a:t>
            </a:r>
            <a:r>
              <a:rPr lang="en-ID" sz="2400" dirty="0"/>
              <a:t> </a:t>
            </a:r>
            <a:r>
              <a:rPr lang="en-ID" sz="2400" dirty="0" err="1"/>
              <a:t>dapat</a:t>
            </a:r>
            <a:r>
              <a:rPr lang="en-ID" sz="2400" dirty="0"/>
              <a:t> </a:t>
            </a:r>
            <a:r>
              <a:rPr lang="en-ID" sz="2400" dirty="0" err="1"/>
              <a:t>mengunduh</a:t>
            </a:r>
            <a:r>
              <a:rPr lang="en-ID" sz="2400" dirty="0"/>
              <a:t>, </a:t>
            </a:r>
            <a:r>
              <a:rPr lang="en-ID" sz="2400" dirty="0" err="1"/>
              <a:t>menggunakan</a:t>
            </a:r>
            <a:r>
              <a:rPr lang="en-ID" sz="2400" dirty="0"/>
              <a:t> dan </a:t>
            </a:r>
            <a:r>
              <a:rPr lang="en-ID" sz="2400" dirty="0" err="1"/>
              <a:t>memodifikasinya</a:t>
            </a:r>
            <a:endParaRPr lang="en-ID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02E9D-B30A-342F-C304-227BC3413F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0"/>
            <a:ext cx="11430000" cy="466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7550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DC9BD-5330-EE38-274F-7AEE31E7A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6A95C-A3AB-CB4E-B88D-35D8A02B5C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3715401"/>
            <a:ext cx="10058400" cy="2046772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ID" sz="2400" dirty="0"/>
              <a:t>Moodle </a:t>
            </a:r>
            <a:r>
              <a:rPr lang="en-ID" sz="2400" dirty="0" err="1"/>
              <a:t>memiliki</a:t>
            </a:r>
            <a:r>
              <a:rPr lang="en-ID" sz="2400" dirty="0"/>
              <a:t> </a:t>
            </a:r>
            <a:r>
              <a:rPr lang="en-ID" sz="2400" dirty="0" err="1"/>
              <a:t>banyak</a:t>
            </a:r>
            <a:r>
              <a:rPr lang="en-ID" sz="2400" dirty="0"/>
              <a:t> </a:t>
            </a:r>
            <a:r>
              <a:rPr lang="en-ID" sz="2400" dirty="0" err="1"/>
              <a:t>fitur</a:t>
            </a:r>
            <a:r>
              <a:rPr lang="en-ID" sz="2400" dirty="0"/>
              <a:t> yang </a:t>
            </a:r>
            <a:r>
              <a:rPr lang="en-ID" sz="2400" dirty="0" err="1"/>
              <a:t>mendukung</a:t>
            </a:r>
            <a:r>
              <a:rPr lang="en-ID" sz="2400" dirty="0"/>
              <a:t> </a:t>
            </a:r>
            <a:r>
              <a:rPr lang="en-ID" sz="2400" dirty="0" err="1"/>
              <a:t>pembelajaran</a:t>
            </a:r>
            <a:r>
              <a:rPr lang="en-ID" sz="2400" dirty="0"/>
              <a:t> online </a:t>
            </a:r>
            <a:r>
              <a:rPr lang="en-ID" sz="2400" dirty="0" err="1"/>
              <a:t>seperti</a:t>
            </a:r>
            <a:r>
              <a:rPr lang="en-ID" sz="2400" dirty="0"/>
              <a:t> </a:t>
            </a:r>
            <a:r>
              <a:rPr lang="en-ID" sz="2400" dirty="0" err="1"/>
              <a:t>kelas</a:t>
            </a:r>
            <a:r>
              <a:rPr lang="en-ID" sz="2400" dirty="0"/>
              <a:t> virtual, forum </a:t>
            </a:r>
            <a:r>
              <a:rPr lang="en-ID" sz="2400" dirty="0" err="1"/>
              <a:t>diskusi</a:t>
            </a:r>
            <a:r>
              <a:rPr lang="en-ID" sz="2400" dirty="0"/>
              <a:t>, </a:t>
            </a:r>
            <a:r>
              <a:rPr lang="en-ID" sz="2400" i="1" dirty="0"/>
              <a:t>live chat</a:t>
            </a:r>
            <a:r>
              <a:rPr lang="en-ID" sz="2400" dirty="0"/>
              <a:t>, </a:t>
            </a:r>
            <a:r>
              <a:rPr lang="en-ID" sz="2400" dirty="0" err="1"/>
              <a:t>kuis</a:t>
            </a:r>
            <a:r>
              <a:rPr lang="en-ID" sz="2400" dirty="0"/>
              <a:t> online </a:t>
            </a:r>
            <a:r>
              <a:rPr lang="en-ID" sz="2400" dirty="0" err="1"/>
              <a:t>dengan</a:t>
            </a:r>
            <a:r>
              <a:rPr lang="en-ID" sz="2400" dirty="0"/>
              <a:t> </a:t>
            </a:r>
            <a:r>
              <a:rPr lang="en-ID" sz="2400" dirty="0" err="1"/>
              <a:t>ragam</a:t>
            </a:r>
            <a:r>
              <a:rPr lang="en-ID" sz="2400" dirty="0"/>
              <a:t> </a:t>
            </a:r>
            <a:r>
              <a:rPr lang="en-ID" sz="2400" dirty="0" err="1"/>
              <a:t>pertanyaan</a:t>
            </a:r>
            <a:r>
              <a:rPr lang="en-ID" sz="2400" dirty="0"/>
              <a:t> </a:t>
            </a:r>
            <a:r>
              <a:rPr lang="en-ID" sz="2400" dirty="0" err="1"/>
              <a:t>pilihan</a:t>
            </a:r>
            <a:r>
              <a:rPr lang="en-ID" sz="2400" dirty="0"/>
              <a:t> </a:t>
            </a:r>
            <a:r>
              <a:rPr lang="en-ID" sz="2400" dirty="0" err="1"/>
              <a:t>ganda</a:t>
            </a:r>
            <a:r>
              <a:rPr lang="en-ID" sz="2400" dirty="0"/>
              <a:t>, essay, </a:t>
            </a:r>
            <a:r>
              <a:rPr lang="en-ID" sz="2400" dirty="0" err="1"/>
              <a:t>benar</a:t>
            </a:r>
            <a:r>
              <a:rPr lang="en-ID" sz="2400" dirty="0"/>
              <a:t> dan salah (</a:t>
            </a:r>
            <a:r>
              <a:rPr lang="en-ID" sz="2400" i="1" dirty="0"/>
              <a:t>true/false</a:t>
            </a:r>
            <a:r>
              <a:rPr lang="en-ID" sz="2400" dirty="0"/>
              <a:t>) , </a:t>
            </a:r>
            <a:r>
              <a:rPr lang="en-ID" sz="2400" dirty="0" err="1"/>
              <a:t>peniaian</a:t>
            </a:r>
            <a:r>
              <a:rPr lang="en-ID" sz="2400" dirty="0"/>
              <a:t> </a:t>
            </a:r>
            <a:r>
              <a:rPr lang="en-ID" sz="2400" dirty="0" err="1"/>
              <a:t>otomatis</a:t>
            </a:r>
            <a:r>
              <a:rPr lang="en-ID" sz="2400" dirty="0"/>
              <a:t> (</a:t>
            </a:r>
            <a:r>
              <a:rPr lang="en-ID" sz="2400" i="1" dirty="0"/>
              <a:t>grading</a:t>
            </a:r>
            <a:r>
              <a:rPr lang="en-ID" sz="2400" dirty="0"/>
              <a:t>) </a:t>
            </a:r>
            <a:r>
              <a:rPr lang="en-ID" sz="2400" dirty="0" err="1"/>
              <a:t>serta</a:t>
            </a:r>
            <a:r>
              <a:rPr lang="en-ID" sz="2400" dirty="0"/>
              <a:t> </a:t>
            </a:r>
            <a:r>
              <a:rPr lang="en-ID" sz="2400" dirty="0" err="1"/>
              <a:t>pembuatan</a:t>
            </a:r>
            <a:r>
              <a:rPr lang="en-ID" sz="2400" dirty="0"/>
              <a:t> </a:t>
            </a:r>
            <a:r>
              <a:rPr lang="en-ID" sz="2400" dirty="0" err="1"/>
              <a:t>sertifikat</a:t>
            </a:r>
            <a:r>
              <a:rPr lang="en-ID" sz="2400" dirty="0"/>
              <a:t>.</a:t>
            </a:r>
          </a:p>
        </p:txBody>
      </p:sp>
      <p:pic>
        <p:nvPicPr>
          <p:cNvPr id="5122" name="Picture 2" descr="Apa Itu Moodle-">
            <a:extLst>
              <a:ext uri="{FF2B5EF4-FFF2-40B4-BE49-F238E27FC236}">
                <a16:creationId xmlns:a16="http://schemas.microsoft.com/office/drawing/2014/main" id="{5538B75B-D8DC-3C4D-8872-871F6CF4A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184" y="514948"/>
            <a:ext cx="5293632" cy="2783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1000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C5BE7C-41BA-20AB-6AC8-B17C700987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3294743"/>
            <a:ext cx="10058400" cy="2743199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Fitur lain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dari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Belajar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adalah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Video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Inspirasi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,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fitur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ini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memberikan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kesempatan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kepada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Guru dan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tenaga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kependidikan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bisa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mendapatkan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beragam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video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inspiratif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untuk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mengembangkan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diri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dengan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akses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tidak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terbatas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yang pada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akhirnya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adalah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mengembangkan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kualitas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dari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kompetensinya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dalam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impelementasi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kurikulum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 </a:t>
            </a:r>
            <a:r>
              <a:rPr lang="en-ID" sz="2400" b="0" i="0" dirty="0" err="1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merdeka</a:t>
            </a:r>
            <a:r>
              <a:rPr lang="en-ID" sz="2400" b="0" i="0" dirty="0">
                <a:solidFill>
                  <a:srgbClr val="212529"/>
                </a:solidFill>
                <a:effectLst/>
                <a:latin typeface="Lato" panose="020F0502020204030203" pitchFamily="34" charset="0"/>
              </a:rPr>
              <a:t>.</a:t>
            </a:r>
            <a:endParaRPr lang="en-ID" sz="240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DEE6B4E-5F47-B463-A8B8-CA42C920F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D"/>
          </a:p>
        </p:txBody>
      </p:sp>
      <p:pic>
        <p:nvPicPr>
          <p:cNvPr id="6146" name="Picture 2" descr="Merdeka Mengajar">
            <a:extLst>
              <a:ext uri="{FF2B5EF4-FFF2-40B4-BE49-F238E27FC236}">
                <a16:creationId xmlns:a16="http://schemas.microsoft.com/office/drawing/2014/main" id="{A29242F1-DB26-E80B-6FE5-675463671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752" y="145141"/>
            <a:ext cx="796424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13310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88E9A-5FC3-DDCF-ECD3-14A7C99F7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ID" sz="2400" b="1" i="0" dirty="0" err="1">
                <a:solidFill>
                  <a:schemeClr val="tx1"/>
                </a:solidFill>
                <a:effectLst/>
                <a:latin typeface="Montserrat-Bold"/>
              </a:rPr>
              <a:t>Bagaimana</a:t>
            </a:r>
            <a:r>
              <a:rPr lang="en-ID" sz="2400" b="1" i="0" dirty="0">
                <a:solidFill>
                  <a:schemeClr val="tx1"/>
                </a:solidFill>
                <a:effectLst/>
                <a:latin typeface="Montserrat-Bold"/>
              </a:rPr>
              <a:t> </a:t>
            </a:r>
            <a:r>
              <a:rPr lang="en-ID" sz="2400" b="1" i="0" dirty="0" err="1">
                <a:solidFill>
                  <a:schemeClr val="tx1"/>
                </a:solidFill>
                <a:effectLst/>
                <a:latin typeface="Montserrat-Bold"/>
              </a:rPr>
              <a:t>cara</a:t>
            </a:r>
            <a:r>
              <a:rPr lang="en-ID" sz="2400" b="1" i="0" dirty="0">
                <a:solidFill>
                  <a:schemeClr val="tx1"/>
                </a:solidFill>
                <a:effectLst/>
                <a:latin typeface="Montserrat-Bold"/>
              </a:rPr>
              <a:t> </a:t>
            </a:r>
            <a:r>
              <a:rPr lang="en-ID" sz="2400" b="1" i="0" dirty="0" err="1">
                <a:solidFill>
                  <a:schemeClr val="tx1"/>
                </a:solidFill>
                <a:effectLst/>
                <a:latin typeface="Montserrat-Bold"/>
              </a:rPr>
              <a:t>masuk</a:t>
            </a:r>
            <a:r>
              <a:rPr lang="en-ID" sz="2400" b="1" i="0" dirty="0">
                <a:solidFill>
                  <a:schemeClr val="tx1"/>
                </a:solidFill>
                <a:effectLst/>
                <a:latin typeface="Montserrat-Bold"/>
              </a:rPr>
              <a:t> </a:t>
            </a:r>
            <a:r>
              <a:rPr lang="en-ID" sz="2400" b="1" i="0" dirty="0" err="1">
                <a:solidFill>
                  <a:schemeClr val="tx1"/>
                </a:solidFill>
                <a:effectLst/>
                <a:latin typeface="Montserrat-Bold"/>
              </a:rPr>
              <a:t>ke</a:t>
            </a:r>
            <a:r>
              <a:rPr lang="en-ID" sz="2400" b="1" i="0" dirty="0">
                <a:solidFill>
                  <a:schemeClr val="tx1"/>
                </a:solidFill>
                <a:effectLst/>
                <a:latin typeface="Montserrat-Bold"/>
              </a:rPr>
              <a:t> platform Merdeka </a:t>
            </a:r>
            <a:r>
              <a:rPr lang="en-ID" sz="2400" b="1" i="0" dirty="0" err="1">
                <a:solidFill>
                  <a:schemeClr val="tx1"/>
                </a:solidFill>
                <a:effectLst/>
                <a:latin typeface="Montserrat-Bold"/>
              </a:rPr>
              <a:t>Mengajar</a:t>
            </a:r>
            <a:r>
              <a:rPr lang="en-ID" sz="2400" b="1" i="0" dirty="0">
                <a:solidFill>
                  <a:schemeClr val="tx1"/>
                </a:solidFill>
                <a:effectLst/>
                <a:latin typeface="Montserrat-Bold"/>
              </a:rPr>
              <a:t>?</a:t>
            </a:r>
            <a:r>
              <a:rPr lang="en-ID" sz="5400" dirty="0">
                <a:solidFill>
                  <a:schemeClr val="tx1"/>
                </a:solidFill>
              </a:rPr>
              <a:t> </a:t>
            </a:r>
            <a:endParaRPr lang="en-ID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2732D7-F24B-5088-F2DC-F421A5B34C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400299"/>
            <a:ext cx="10058400" cy="2839357"/>
          </a:xfrm>
        </p:spPr>
        <p:txBody>
          <a:bodyPr>
            <a:normAutofit/>
          </a:bodyPr>
          <a:lstStyle/>
          <a:p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Anda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bisa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masuk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ke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platform Merdeka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Mengajar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menggunakan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Akun</a:t>
            </a:r>
            <a:b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</a:b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Google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dengan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domain </a:t>
            </a:r>
            <a:r>
              <a:rPr lang="en-ID" sz="2000" b="1" i="0" dirty="0">
                <a:solidFill>
                  <a:schemeClr val="tx1"/>
                </a:solidFill>
                <a:effectLst/>
                <a:latin typeface="Montserrat-Bold"/>
              </a:rPr>
              <a:t>belajar.id 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(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Akun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Pembelajaran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)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atau</a:t>
            </a:r>
            <a:b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</a:br>
            <a:r>
              <a:rPr lang="en-ID" sz="2000" b="1" i="0" dirty="0">
                <a:solidFill>
                  <a:schemeClr val="tx1"/>
                </a:solidFill>
                <a:effectLst/>
                <a:latin typeface="Montserrat-Bold"/>
              </a:rPr>
              <a:t>madrasah.kemenag.go.id 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(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Akun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Madrasah).</a:t>
            </a:r>
          </a:p>
          <a:p>
            <a:b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</a:b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Jika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menggunakan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aplikasi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,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pastikan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Anda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sudah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menginstal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aplikasi</a:t>
            </a:r>
            <a:b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</a:b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Merdeka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Mengajar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</a:t>
            </a:r>
            <a:r>
              <a:rPr lang="en-ID" sz="2000" b="0" i="0" dirty="0" err="1">
                <a:solidFill>
                  <a:schemeClr val="tx1"/>
                </a:solidFill>
                <a:effectLst/>
                <a:latin typeface="Montserrat-Light"/>
              </a:rPr>
              <a:t>melalui</a:t>
            </a:r>
            <a:r>
              <a:rPr lang="en-ID" sz="2000" b="0" i="0" dirty="0">
                <a:solidFill>
                  <a:schemeClr val="tx1"/>
                </a:solidFill>
                <a:effectLst/>
                <a:latin typeface="Montserrat-Light"/>
              </a:rPr>
              <a:t> Google Play Store.</a:t>
            </a:r>
            <a:r>
              <a:rPr lang="en-ID" sz="2000" dirty="0">
                <a:solidFill>
                  <a:schemeClr val="tx1"/>
                </a:solidFill>
              </a:rPr>
              <a:t> </a:t>
            </a:r>
            <a:br>
              <a:rPr lang="en-ID" dirty="0"/>
            </a:b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764946974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4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C7016"/>
      </a:accent1>
      <a:accent2>
        <a:srgbClr val="F8931D"/>
      </a:accent2>
      <a:accent3>
        <a:srgbClr val="CE8D3E"/>
      </a:accent3>
      <a:accent4>
        <a:srgbClr val="E64823"/>
      </a:accent4>
      <a:accent5>
        <a:srgbClr val="FFCA08"/>
      </a:accent5>
      <a:accent6>
        <a:srgbClr val="9C6A6A"/>
      </a:accent6>
      <a:hlink>
        <a:srgbClr val="2998E3"/>
      </a:hlink>
      <a:folHlink>
        <a:srgbClr val="7F723D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arcel">
    <a:dk1>
      <a:srgbClr val="000000"/>
    </a:dk1>
    <a:lt1>
      <a:srgbClr val="FFFFFF"/>
    </a:lt1>
    <a:dk2>
      <a:srgbClr val="4A5356"/>
    </a:dk2>
    <a:lt2>
      <a:srgbClr val="E8E3CE"/>
    </a:lt2>
    <a:accent1>
      <a:srgbClr val="F6A21D"/>
    </a:accent1>
    <a:accent2>
      <a:srgbClr val="9BAFB5"/>
    </a:accent2>
    <a:accent3>
      <a:srgbClr val="C96731"/>
    </a:accent3>
    <a:accent4>
      <a:srgbClr val="9CA383"/>
    </a:accent4>
    <a:accent5>
      <a:srgbClr val="87795D"/>
    </a:accent5>
    <a:accent6>
      <a:srgbClr val="A0988C"/>
    </a:accent6>
    <a:hlink>
      <a:srgbClr val="00B0F0"/>
    </a:hlink>
    <a:folHlink>
      <a:srgbClr val="738F97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A3F7EDC-E5B4-4BBC-9D2A-CBE6D46C37A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3EEFF0-FB57-4CB4-8BFC-DF397689E2ED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93932EF5-314F-409E-8020-FEE5FA0795B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{EC03B19F-C20C-4B59-9057-F9F137F25B0E}tf22712842_win32</Template>
  <TotalTime>168</TotalTime>
  <Words>258</Words>
  <Application>Microsoft Office PowerPoint</Application>
  <PresentationFormat>Widescreen</PresentationFormat>
  <Paragraphs>16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Bookman Old Style</vt:lpstr>
      <vt:lpstr>Calibri</vt:lpstr>
      <vt:lpstr>Franklin Gothic Book</vt:lpstr>
      <vt:lpstr>Lato</vt:lpstr>
      <vt:lpstr>Merriweather</vt:lpstr>
      <vt:lpstr>Montserrat-Bold</vt:lpstr>
      <vt:lpstr>Montserrat-Light</vt:lpstr>
      <vt:lpstr>Roboto</vt:lpstr>
      <vt:lpstr>1_RetrospectVTI</vt:lpstr>
      <vt:lpstr>Platform Belajar</vt:lpstr>
      <vt:lpstr>PowerPoint Presentation</vt:lpstr>
      <vt:lpstr>PowerPoint Presentation</vt:lpstr>
      <vt:lpstr>PowerPoint Presentation</vt:lpstr>
      <vt:lpstr>DIKLAT</vt:lpstr>
      <vt:lpstr>PowerPoint Presentation</vt:lpstr>
      <vt:lpstr>PowerPoint Presentation</vt:lpstr>
      <vt:lpstr>Bagaimana cara masuk ke platform Merdeka Mengajar?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Platform Belajar</dc:title>
  <dc:creator>SEMBARANG</dc:creator>
  <cp:lastModifiedBy>SEMBARANG</cp:lastModifiedBy>
  <cp:revision>14</cp:revision>
  <dcterms:created xsi:type="dcterms:W3CDTF">2022-06-27T02:30:19Z</dcterms:created>
  <dcterms:modified xsi:type="dcterms:W3CDTF">2022-06-27T05:20:02Z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